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4847" r:id="rId2"/>
    <p:sldId id="4878" r:id="rId3"/>
    <p:sldId id="4879" r:id="rId4"/>
    <p:sldId id="4898" r:id="rId5"/>
    <p:sldId id="4899" r:id="rId6"/>
    <p:sldId id="4883" r:id="rId7"/>
    <p:sldId id="4884" r:id="rId8"/>
    <p:sldId id="4901" r:id="rId9"/>
    <p:sldId id="4903" r:id="rId10"/>
    <p:sldId id="4888" r:id="rId11"/>
    <p:sldId id="4900" r:id="rId12"/>
    <p:sldId id="4893" r:id="rId13"/>
    <p:sldId id="4892" r:id="rId14"/>
    <p:sldId id="4897" r:id="rId15"/>
  </p:sldIdLst>
  <p:sldSz cx="9144000" cy="5143500" type="screen16x9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  <p15:guide id="3" pos="5375">
          <p15:clr>
            <a:srgbClr val="A4A3A4"/>
          </p15:clr>
        </p15:guide>
        <p15:guide id="4" pos="3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F2F2F2"/>
    <a:srgbClr val="FEF9F8"/>
    <a:srgbClr val="F0EFF3"/>
    <a:srgbClr val="F1F1F3"/>
    <a:srgbClr val="CBB195"/>
    <a:srgbClr val="C2A484"/>
    <a:srgbClr val="846442"/>
    <a:srgbClr val="D0C9D4"/>
    <a:srgbClr val="DCF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5" autoAdjust="0"/>
    <p:restoredTop sz="95332" autoAdjust="0"/>
  </p:normalViewPr>
  <p:slideViewPr>
    <p:cSldViewPr>
      <p:cViewPr varScale="1">
        <p:scale>
          <a:sx n="136" d="100"/>
          <a:sy n="136" d="100"/>
        </p:scale>
        <p:origin x="64" y="84"/>
      </p:cViewPr>
      <p:guideLst>
        <p:guide orient="horz" pos="1619"/>
        <p:guide pos="2880"/>
        <p:guide pos="5375"/>
        <p:guide pos="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2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71E8F-9B2B-491C-BF18-E33909BE8334}" type="datetimeFigureOut">
              <a:rPr lang="zh-CN" altLang="en-US" smtClean="0"/>
              <a:t>2023/7/1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C2023-A398-416E-AC65-CBA0D090E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C491C0ED-1C8B-4FF3-91A6-E652895D4634}" type="datetimeFigureOut">
              <a:rPr lang="zh-CN" altLang="en-US" smtClean="0"/>
              <a:t>2023/7/1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766ED419-5B3F-423C-8358-46E41EBE13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666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669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668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237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18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1"/>
            <a:ext cx="9143499" cy="5143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3"/>
          </a:xfrm>
          <a:prstGeom prst="rect">
            <a:avLst/>
          </a:prstGeom>
        </p:spPr>
        <p:txBody>
          <a:bodyPr/>
          <a:lstStyle/>
          <a:p>
            <a:fld id="{2F3160A8-FCDA-4438-A06B-8F9A2E82FEAD}" type="datetimeFigureOut">
              <a:rPr lang="zh-CN" altLang="en-US" smtClean="0"/>
              <a:t>2023/7/1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3"/>
          </a:xfrm>
          <a:prstGeom prst="rect">
            <a:avLst/>
          </a:prstGeom>
        </p:spPr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04" y="555521"/>
            <a:ext cx="3468022" cy="340709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79612" y="4227934"/>
            <a:ext cx="6984776" cy="25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7000"/>
              </a:lnSpc>
            </a:pP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王田雨 </a:t>
            </a:r>
            <a:r>
              <a:rPr lang="en-US" altLang="zh-CN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2000012903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、陈子木 </a:t>
            </a:r>
            <a:r>
              <a:rPr lang="en-US" altLang="zh-CN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2000012961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、赵一诺 </a:t>
            </a:r>
            <a:r>
              <a:rPr lang="en-US" altLang="zh-CN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2000012904</a:t>
            </a:r>
            <a:endParaRPr lang="zh-CN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 rot="16200000">
            <a:off x="4110663" y="675578"/>
            <a:ext cx="492443" cy="27381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1" algn="ctr"/>
            <a:r>
              <a:rPr lang="en-US" altLang="zh-CN" sz="2000" dirty="0">
                <a:latin typeface="Arial" panose="020B0604020202020204" pitchFamily="34" charset="0"/>
                <a:ea typeface="Arial" panose="020B0604020202020204" pitchFamily="34" charset="0"/>
                <a:cs typeface="+mn-ea"/>
              </a:rPr>
              <a:t>SSAO &amp; SSDO</a:t>
            </a:r>
          </a:p>
        </p:txBody>
      </p:sp>
      <p:pic>
        <p:nvPicPr>
          <p:cNvPr id="37" name="自然卷 - 坐在巷口的那对男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2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476672" y="-74061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3" grpId="0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514908" y="2187030"/>
            <a:ext cx="7328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dirty="0">
                <a:latin typeface="+mn-ea"/>
              </a:rPr>
              <a:t>0</a:t>
            </a:r>
            <a:r>
              <a:rPr lang="en-US" altLang="zh-CN" sz="4400" dirty="0">
                <a:latin typeface="+mn-ea"/>
              </a:rPr>
              <a:t>3</a:t>
            </a:r>
            <a:endParaRPr lang="zh-CN" altLang="en-US" sz="4400" dirty="0">
              <a:latin typeface="+mn-ea"/>
            </a:endParaRPr>
          </a:p>
        </p:txBody>
      </p:sp>
      <p:sp>
        <p:nvSpPr>
          <p:cNvPr id="11" name="矩形 23"/>
          <p:cNvSpPr>
            <a:spLocks noChangeArrowheads="1"/>
          </p:cNvSpPr>
          <p:nvPr/>
        </p:nvSpPr>
        <p:spPr bwMode="auto">
          <a:xfrm>
            <a:off x="2339752" y="2168914"/>
            <a:ext cx="2618166" cy="4603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  <a:cs typeface="+mn-ea"/>
              </a:rPr>
              <a:t>效果展示</a:t>
            </a:r>
          </a:p>
        </p:txBody>
      </p:sp>
      <p:sp>
        <p:nvSpPr>
          <p:cNvPr id="13" name="矩形 12"/>
          <p:cNvSpPr/>
          <p:nvPr/>
        </p:nvSpPr>
        <p:spPr>
          <a:xfrm>
            <a:off x="2339752" y="2571509"/>
            <a:ext cx="5544616" cy="24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7000"/>
              </a:lnSpc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Display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cs typeface="+mn-ea"/>
                <a:sym typeface="+mn-lt"/>
              </a:rPr>
              <a:t>效果展示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AD1C7C-BFF7-E51D-3EB8-A9CA89E14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51" t="17074" r="21324" b="19511"/>
          <a:stretch/>
        </p:blipFill>
        <p:spPr>
          <a:xfrm>
            <a:off x="158377" y="1481304"/>
            <a:ext cx="2880320" cy="18722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A172AC-81C9-46F5-BA16-32AE8BD036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72" t="11592" r="27466" b="27375"/>
          <a:stretch/>
        </p:blipFill>
        <p:spPr>
          <a:xfrm>
            <a:off x="3126342" y="1481304"/>
            <a:ext cx="2870181" cy="18722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EC608D-DD59-FE27-51EA-B2303304A1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89" t="9804" r="27913" b="32689"/>
          <a:stretch/>
        </p:blipFill>
        <p:spPr>
          <a:xfrm>
            <a:off x="6084168" y="1483896"/>
            <a:ext cx="2870181" cy="1872208"/>
          </a:xfrm>
          <a:prstGeom prst="rect">
            <a:avLst/>
          </a:prstGeom>
        </p:spPr>
      </p:pic>
      <p:sp>
        <p:nvSpPr>
          <p:cNvPr id="16" name="文本框 26">
            <a:extLst>
              <a:ext uri="{FF2B5EF4-FFF2-40B4-BE49-F238E27FC236}">
                <a16:creationId xmlns:a16="http://schemas.microsoft.com/office/drawing/2014/main" id="{D0DEA241-8436-DC4A-DF50-F881968FE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437" y="3507854"/>
            <a:ext cx="1800200" cy="3016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360" b="1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Raw</a:t>
            </a:r>
            <a:endParaRPr lang="zh-CN" altLang="en-US" sz="1360" dirty="0">
              <a:solidFill>
                <a:schemeClr val="tx2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26">
            <a:extLst>
              <a:ext uri="{FF2B5EF4-FFF2-40B4-BE49-F238E27FC236}">
                <a16:creationId xmlns:a16="http://schemas.microsoft.com/office/drawing/2014/main" id="{4CDDDFE0-BB6E-CC7A-DD7E-2C1A35689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1900" y="3507854"/>
            <a:ext cx="1800200" cy="3016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360" b="1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SSAO</a:t>
            </a:r>
            <a:endParaRPr lang="zh-CN" altLang="en-US" sz="1360" dirty="0">
              <a:solidFill>
                <a:schemeClr val="tx2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26">
            <a:extLst>
              <a:ext uri="{FF2B5EF4-FFF2-40B4-BE49-F238E27FC236}">
                <a16:creationId xmlns:a16="http://schemas.microsoft.com/office/drawing/2014/main" id="{66D6C2C6-9991-3BEF-22D0-01800C5B2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363" y="3507854"/>
            <a:ext cx="1800200" cy="3016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360" b="1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SSDO</a:t>
            </a:r>
            <a:endParaRPr lang="zh-CN" altLang="en-US" sz="1360" dirty="0">
              <a:solidFill>
                <a:schemeClr val="tx2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88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514908" y="2187030"/>
            <a:ext cx="7328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dirty="0">
                <a:latin typeface="+mn-ea"/>
              </a:rPr>
              <a:t>0</a:t>
            </a:r>
            <a:r>
              <a:rPr lang="en-US" altLang="zh-CN" sz="4400" dirty="0">
                <a:latin typeface="+mn-ea"/>
              </a:rPr>
              <a:t>4</a:t>
            </a:r>
            <a:endParaRPr lang="zh-CN" altLang="en-US" sz="4400" dirty="0">
              <a:latin typeface="+mn-ea"/>
            </a:endParaRPr>
          </a:p>
        </p:txBody>
      </p:sp>
      <p:sp>
        <p:nvSpPr>
          <p:cNvPr id="11" name="矩形 23"/>
          <p:cNvSpPr>
            <a:spLocks noChangeArrowheads="1"/>
          </p:cNvSpPr>
          <p:nvPr/>
        </p:nvSpPr>
        <p:spPr bwMode="auto">
          <a:xfrm>
            <a:off x="2339752" y="2168914"/>
            <a:ext cx="2618166" cy="4603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  <a:cs typeface="+mn-ea"/>
              </a:rPr>
              <a:t>总结提升</a:t>
            </a:r>
          </a:p>
        </p:txBody>
      </p:sp>
      <p:sp>
        <p:nvSpPr>
          <p:cNvPr id="13" name="矩形 12"/>
          <p:cNvSpPr/>
          <p:nvPr/>
        </p:nvSpPr>
        <p:spPr>
          <a:xfrm>
            <a:off x="2339752" y="2569604"/>
            <a:ext cx="5544616" cy="24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7000"/>
              </a:lnSpc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Summary &amp; Improvement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cs typeface="+mn-ea"/>
                <a:sym typeface="+mn-lt"/>
              </a:rPr>
              <a:t>总结提升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27584" y="2787774"/>
            <a:ext cx="7598622" cy="280703"/>
            <a:chOff x="-59469" y="2399069"/>
            <a:chExt cx="10131496" cy="374271"/>
          </a:xfrm>
          <a:solidFill>
            <a:schemeClr val="accent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5004871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30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1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2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3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4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5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6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7538449" y="2399071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23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4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6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7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8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9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488627" y="2399070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16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8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9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1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2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-59469" y="2399069"/>
              <a:ext cx="2533578" cy="374269"/>
              <a:chOff x="4407906" y="1742527"/>
              <a:chExt cx="4612496" cy="658928"/>
            </a:xfrm>
            <a:grpFill/>
          </p:grpSpPr>
          <p:sp>
            <p:nvSpPr>
              <p:cNvPr id="8" name="菱形 2"/>
              <p:cNvSpPr/>
              <p:nvPr/>
            </p:nvSpPr>
            <p:spPr>
              <a:xfrm>
                <a:off x="440790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9" name="菱形 3"/>
              <p:cNvSpPr/>
              <p:nvPr/>
            </p:nvSpPr>
            <p:spPr>
              <a:xfrm>
                <a:off x="5066834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0" name="菱形 4"/>
              <p:cNvSpPr/>
              <p:nvPr/>
            </p:nvSpPr>
            <p:spPr>
              <a:xfrm>
                <a:off x="5725762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2" name="菱形 5"/>
              <p:cNvSpPr/>
              <p:nvPr/>
            </p:nvSpPr>
            <p:spPr>
              <a:xfrm>
                <a:off x="6384690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3" name="菱形 6"/>
              <p:cNvSpPr/>
              <p:nvPr/>
            </p:nvSpPr>
            <p:spPr>
              <a:xfrm>
                <a:off x="7043618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菱形 7"/>
              <p:cNvSpPr/>
              <p:nvPr/>
            </p:nvSpPr>
            <p:spPr>
              <a:xfrm>
                <a:off x="7702546" y="1742527"/>
                <a:ext cx="658928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菱形 8"/>
              <p:cNvSpPr/>
              <p:nvPr/>
            </p:nvSpPr>
            <p:spPr>
              <a:xfrm>
                <a:off x="8361473" y="1742527"/>
                <a:ext cx="658929" cy="658928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7" name="文本框 36"/>
          <p:cNvSpPr txBox="1"/>
          <p:nvPr/>
        </p:nvSpPr>
        <p:spPr>
          <a:xfrm>
            <a:off x="1559425" y="875533"/>
            <a:ext cx="1900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  <a:cs typeface="+mn-ea"/>
                <a:sym typeface="+mn-lt"/>
              </a:rPr>
              <a:t>顺利完成</a:t>
            </a:r>
          </a:p>
        </p:txBody>
      </p:sp>
      <p:sp>
        <p:nvSpPr>
          <p:cNvPr id="38" name="矩形 37"/>
          <p:cNvSpPr/>
          <p:nvPr/>
        </p:nvSpPr>
        <p:spPr>
          <a:xfrm>
            <a:off x="4122085" y="875533"/>
            <a:ext cx="3453003" cy="886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latin typeface="+mn-ea"/>
                <a:cs typeface="+mn-ea"/>
                <a:sym typeface="+mn-lt"/>
              </a:rPr>
              <a:t>SSAO &amp; SSDO </a:t>
            </a:r>
            <a:r>
              <a:rPr lang="zh-CN" altLang="en-US" sz="1100" dirty="0">
                <a:latin typeface="+mn-ea"/>
                <a:cs typeface="+mn-ea"/>
                <a:sym typeface="+mn-lt"/>
              </a:rPr>
              <a:t>基本原理的学习</a:t>
            </a:r>
            <a:endParaRPr lang="en-US" altLang="zh-CN" sz="1100" dirty="0">
              <a:latin typeface="+mn-ea"/>
              <a:cs typeface="+mn-ea"/>
              <a:sym typeface="+mn-lt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latin typeface="+mn-ea"/>
                <a:cs typeface="+mn-ea"/>
                <a:sym typeface="+mn-lt"/>
              </a:rPr>
              <a:t>SSAO &amp; SSDO </a:t>
            </a:r>
            <a:r>
              <a:rPr lang="zh-CN" altLang="en-US" sz="1100" dirty="0">
                <a:latin typeface="+mn-ea"/>
                <a:cs typeface="+mn-ea"/>
                <a:sym typeface="+mn-lt"/>
              </a:rPr>
              <a:t>基本功能的实现</a:t>
            </a:r>
            <a:endParaRPr lang="en-US" altLang="zh-CN" sz="1100" dirty="0">
              <a:latin typeface="+mn-ea"/>
              <a:cs typeface="+mn-ea"/>
              <a:sym typeface="+mn-lt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+mn-ea"/>
                <a:cs typeface="+mn-ea"/>
                <a:sym typeface="+mn-lt"/>
              </a:rPr>
              <a:t>在实验中取得了不错的效果，能够看出 </a:t>
            </a:r>
            <a:r>
              <a:rPr lang="en-US" altLang="zh-CN" sz="1100" dirty="0">
                <a:latin typeface="+mn-ea"/>
                <a:cs typeface="+mn-ea"/>
                <a:sym typeface="+mn-lt"/>
              </a:rPr>
              <a:t>SSAO &amp; SSDO </a:t>
            </a:r>
            <a:r>
              <a:rPr lang="zh-CN" altLang="en-US" sz="1100" dirty="0">
                <a:latin typeface="+mn-ea"/>
                <a:cs typeface="+mn-ea"/>
                <a:sym typeface="+mn-lt"/>
              </a:rPr>
              <a:t>对渲染的真实感带来显著的提升</a:t>
            </a:r>
            <a:endParaRPr lang="en-US" altLang="zh-CN" sz="1100" dirty="0">
              <a:latin typeface="+mn-ea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57709" y="1917792"/>
            <a:ext cx="1900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  <a:cs typeface="+mn-ea"/>
                <a:sym typeface="+mn-lt"/>
              </a:rPr>
              <a:t>仍可改进</a:t>
            </a:r>
          </a:p>
        </p:txBody>
      </p:sp>
      <p:sp>
        <p:nvSpPr>
          <p:cNvPr id="40" name="矩形 39"/>
          <p:cNvSpPr/>
          <p:nvPr/>
        </p:nvSpPr>
        <p:spPr>
          <a:xfrm>
            <a:off x="1696093" y="3298606"/>
            <a:ext cx="3595987" cy="1495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+mn-ea"/>
                <a:cs typeface="+mn-ea"/>
                <a:sym typeface="+mn-lt"/>
              </a:rPr>
              <a:t>对</a:t>
            </a:r>
            <a:r>
              <a:rPr lang="en-US" altLang="zh-CN" sz="1100" dirty="0">
                <a:latin typeface="+mn-ea"/>
                <a:cs typeface="+mn-ea"/>
                <a:sym typeface="+mn-lt"/>
              </a:rPr>
              <a:t> C++ OpenGL </a:t>
            </a:r>
            <a:r>
              <a:rPr lang="zh-CN" altLang="en-US" sz="1100" dirty="0">
                <a:latin typeface="+mn-ea"/>
                <a:cs typeface="+mn-ea"/>
                <a:sym typeface="+mn-lt"/>
              </a:rPr>
              <a:t>编程有了更深入的理解，主要是</a:t>
            </a:r>
            <a:r>
              <a:rPr lang="en-US" altLang="zh-CN" sz="1100" dirty="0">
                <a:latin typeface="+mn-ea"/>
                <a:cs typeface="+mn-ea"/>
                <a:sym typeface="+mn-lt"/>
              </a:rPr>
              <a:t> OpenGL </a:t>
            </a:r>
            <a:r>
              <a:rPr lang="zh-CN" altLang="en-US" sz="1100" dirty="0">
                <a:latin typeface="+mn-ea"/>
                <a:cs typeface="+mn-ea"/>
                <a:sym typeface="+mn-lt"/>
              </a:rPr>
              <a:t>编写过程中的技巧和 </a:t>
            </a:r>
            <a:r>
              <a:rPr lang="en-US" altLang="zh-CN" sz="1100" dirty="0">
                <a:latin typeface="+mn-ea"/>
                <a:cs typeface="+mn-ea"/>
                <a:sym typeface="+mn-lt"/>
              </a:rPr>
              <a:t>debug </a:t>
            </a:r>
            <a:r>
              <a:rPr lang="zh-CN" altLang="en-US" sz="1100" dirty="0">
                <a:latin typeface="+mn-ea"/>
                <a:cs typeface="+mn-ea"/>
                <a:sym typeface="+mn-lt"/>
              </a:rPr>
              <a:t>方法。</a:t>
            </a:r>
            <a:endParaRPr lang="en-US" altLang="zh-CN" sz="1100" dirty="0">
              <a:latin typeface="+mn-ea"/>
              <a:cs typeface="+mn-ea"/>
              <a:sym typeface="+mn-lt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+mn-ea"/>
                <a:cs typeface="+mn-ea"/>
                <a:sym typeface="+mn-lt"/>
              </a:rPr>
              <a:t>采样近似的思想在图形学中非常重要。</a:t>
            </a:r>
            <a:endParaRPr lang="en-US" altLang="zh-CN" sz="1100" dirty="0">
              <a:latin typeface="+mn-ea"/>
              <a:cs typeface="+mn-ea"/>
              <a:sym typeface="+mn-lt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+mn-ea"/>
                <a:cs typeface="+mn-ea"/>
                <a:sym typeface="+mn-lt"/>
              </a:rPr>
              <a:t>使用</a:t>
            </a:r>
            <a:r>
              <a:rPr lang="en-US" altLang="zh-CN" sz="1100" dirty="0">
                <a:latin typeface="+mn-ea"/>
                <a:cs typeface="+mn-ea"/>
                <a:sym typeface="+mn-lt"/>
              </a:rPr>
              <a:t> Git </a:t>
            </a:r>
            <a:r>
              <a:rPr lang="zh-CN" altLang="en-US" sz="1100" dirty="0">
                <a:latin typeface="+mn-ea"/>
                <a:cs typeface="+mn-ea"/>
                <a:sym typeface="+mn-lt"/>
              </a:rPr>
              <a:t>进行版本管理与备份是非常有用的。</a:t>
            </a:r>
            <a:endParaRPr lang="en-US" altLang="zh-CN" sz="1100" dirty="0">
              <a:latin typeface="+mn-ea"/>
              <a:cs typeface="+mn-ea"/>
              <a:sym typeface="+mn-lt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+mn-ea"/>
                <a:cs typeface="+mn-ea"/>
                <a:sym typeface="+mn-lt"/>
              </a:rPr>
              <a:t>图形学是一门深奥的学问，还有非常多内容值得学习和探索。</a:t>
            </a:r>
            <a:endParaRPr lang="en-US" altLang="zh-CN" sz="1100" dirty="0">
              <a:latin typeface="+mn-ea"/>
              <a:cs typeface="+mn-ea"/>
              <a:sym typeface="+mn-lt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100" dirty="0">
              <a:latin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C3ADE4-8691-764A-B17A-4CC24EA10BCC}"/>
              </a:ext>
            </a:extLst>
          </p:cNvPr>
          <p:cNvSpPr txBox="1"/>
          <p:nvPr/>
        </p:nvSpPr>
        <p:spPr>
          <a:xfrm>
            <a:off x="5711658" y="3298606"/>
            <a:ext cx="1900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  <a:cs typeface="+mn-ea"/>
                <a:sym typeface="+mn-lt"/>
              </a:rPr>
              <a:t>学习感悟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D5D6F0E-00D3-B3E7-1F94-F321F4CAD9F8}"/>
              </a:ext>
            </a:extLst>
          </p:cNvPr>
          <p:cNvSpPr/>
          <p:nvPr/>
        </p:nvSpPr>
        <p:spPr>
          <a:xfrm>
            <a:off x="4113269" y="1921849"/>
            <a:ext cx="3498572" cy="684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+mn-ea"/>
                <a:cs typeface="+mn-ea"/>
                <a:sym typeface="+mn-lt"/>
              </a:rPr>
              <a:t>更深层次的</a:t>
            </a:r>
            <a:r>
              <a:rPr lang="en-US" altLang="zh-CN" sz="1100" dirty="0">
                <a:latin typeface="+mn-ea"/>
                <a:cs typeface="+mn-ea"/>
                <a:sym typeface="+mn-lt"/>
              </a:rPr>
              <a:t> SSDO </a:t>
            </a:r>
            <a:r>
              <a:rPr lang="zh-CN" altLang="en-US" sz="1100" dirty="0">
                <a:latin typeface="+mn-ea"/>
                <a:cs typeface="+mn-ea"/>
                <a:sym typeface="+mn-lt"/>
              </a:rPr>
              <a:t>功能的实现（如</a:t>
            </a:r>
            <a:r>
              <a:rPr lang="en-US" altLang="zh-CN" sz="1100" dirty="0">
                <a:latin typeface="+mn-ea"/>
                <a:cs typeface="+mn-ea"/>
                <a:sym typeface="+mn-lt"/>
              </a:rPr>
              <a:t> Depth Peeling</a:t>
            </a:r>
            <a:r>
              <a:rPr lang="zh-CN" altLang="en-US" sz="1100" dirty="0">
                <a:latin typeface="+mn-ea"/>
                <a:cs typeface="+mn-ea"/>
                <a:sym typeface="+mn-lt"/>
              </a:rPr>
              <a:t>，阴影实现）</a:t>
            </a:r>
            <a:endParaRPr lang="en-US" altLang="zh-CN" sz="1100" dirty="0">
              <a:latin typeface="+mn-ea"/>
              <a:cs typeface="+mn-ea"/>
              <a:sym typeface="+mn-lt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+mn-ea"/>
                <a:cs typeface="+mn-ea"/>
                <a:sym typeface="+mn-lt"/>
              </a:rPr>
              <a:t>渲染效果优化（如精细度）</a:t>
            </a:r>
            <a:endParaRPr lang="en-US" altLang="zh-CN" sz="1100" dirty="0">
              <a:latin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989" y="569491"/>
            <a:ext cx="3468022" cy="3407097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 rot="16200000">
            <a:off x="3866376" y="523297"/>
            <a:ext cx="1413510" cy="30644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  <a:ea typeface="Arial" panose="020B0604020202020204" pitchFamily="34" charset="0"/>
                <a:cs typeface="+mn-ea"/>
              </a:rPr>
              <a:t>THANK</a:t>
            </a:r>
          </a:p>
          <a:p>
            <a:pPr algn="ctr"/>
            <a:r>
              <a:rPr lang="en-US" altLang="zh-CN" sz="4000" dirty="0">
                <a:latin typeface="Arial" panose="020B0604020202020204" pitchFamily="34" charset="0"/>
                <a:ea typeface="Arial" panose="020B0604020202020204" pitchFamily="34" charset="0"/>
                <a:cs typeface="+mn-ea"/>
              </a:rPr>
              <a:t>YOU</a:t>
            </a:r>
            <a:endParaRPr lang="zh-CN" altLang="en-US" sz="4000" dirty="0">
              <a:latin typeface="Arial" panose="020B0604020202020204" pitchFamily="34" charset="0"/>
              <a:ea typeface="Arial" panose="020B0604020202020204" pitchFamily="34" charset="0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5605" y="4443730"/>
            <a:ext cx="196894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"/>
              <a:t>1.</a:t>
            </a:r>
            <a:r>
              <a:rPr lang="zh-CN" altLang="en-US" sz="800"/>
              <a:t>https://zh.wikipedia.org/wiki/%E5%B1%8F%E5%B9%95%E7%A9%BA%E9%97%B4%E7%8E%AF%E5%A2%83%E5%85%89%E9%81%AE%E8%94%BD</a:t>
            </a:r>
          </a:p>
          <a:p>
            <a:pPr algn="l"/>
            <a:r>
              <a:rPr lang="en-US" altLang="zh-CN" sz="800"/>
              <a:t>2.https://learnopengl-cn.github.io/</a:t>
            </a:r>
          </a:p>
          <a:p>
            <a:pPr algn="l"/>
            <a:r>
              <a:rPr lang="en-US" altLang="zh-CN" sz="800"/>
              <a:t>3.https://chat.openai.com</a:t>
            </a:r>
            <a:br>
              <a:rPr lang="en-US" altLang="zh-CN" sz="800"/>
            </a:br>
            <a:r>
              <a:rPr lang="en-US" altLang="zh-CN" sz="800"/>
              <a:t>4.https://blog.csdn.net/BugRunner/article/details/7101419?spm=1001.2101.3001.6650.4&amp;utm_medium=distribute.pc_relevant.none-task-blog-2%7Edefault%7ECTRLIST%7ERate-4-7101419-blog-127270881.235%5Ev38%5Epc_relevant_anti_vip&amp;depth_1-utm_source=distribute.pc_relevant.none-task-blog-2%7Edefault%7ECTRLIST%7ERate-4-7101419-blog-127270881.235%5Ev38%5Epc_relevant_anti_vip&amp;utm_relevant_index=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3059832" y="1600904"/>
            <a:ext cx="720080" cy="437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+mn-ea"/>
                <a:cs typeface="+mn-ea"/>
              </a:rPr>
              <a:t>01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139952" y="1666289"/>
            <a:ext cx="465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cs typeface="+mn-ea"/>
                <a:sym typeface="+mn-ea"/>
              </a:rPr>
              <a:t>算法简介</a:t>
            </a:r>
          </a:p>
        </p:txBody>
      </p:sp>
      <p:sp>
        <p:nvSpPr>
          <p:cNvPr id="35" name="矩形 34"/>
          <p:cNvSpPr/>
          <p:nvPr/>
        </p:nvSpPr>
        <p:spPr>
          <a:xfrm>
            <a:off x="3059832" y="2086516"/>
            <a:ext cx="720080" cy="437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+mn-ea"/>
                <a:cs typeface="+mn-ea"/>
              </a:rPr>
              <a:t>02</a:t>
            </a:r>
          </a:p>
        </p:txBody>
      </p:sp>
      <p:sp>
        <p:nvSpPr>
          <p:cNvPr id="37" name="矩形 36"/>
          <p:cNvSpPr/>
          <p:nvPr/>
        </p:nvSpPr>
        <p:spPr>
          <a:xfrm>
            <a:off x="3059832" y="2521343"/>
            <a:ext cx="720080" cy="437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+mn-ea"/>
                <a:cs typeface="+mn-ea"/>
              </a:rPr>
              <a:t>03</a:t>
            </a:r>
          </a:p>
        </p:txBody>
      </p:sp>
      <p:sp>
        <p:nvSpPr>
          <p:cNvPr id="38" name="矩形 37"/>
          <p:cNvSpPr/>
          <p:nvPr/>
        </p:nvSpPr>
        <p:spPr>
          <a:xfrm>
            <a:off x="3059832" y="2972860"/>
            <a:ext cx="720080" cy="437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+mn-ea"/>
                <a:cs typeface="+mn-ea"/>
              </a:rPr>
              <a:t>04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4139952" y="2151266"/>
            <a:ext cx="465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cs typeface="+mn-ea"/>
                <a:sym typeface="+mn-ea"/>
              </a:rPr>
              <a:t>工程实现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139952" y="2586093"/>
            <a:ext cx="465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cs typeface="+mn-ea"/>
                <a:sym typeface="+mn-ea"/>
              </a:rPr>
              <a:t>效果展示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139952" y="3037610"/>
            <a:ext cx="465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cs typeface="+mn-ea"/>
                <a:sym typeface="+mn-ea"/>
              </a:rPr>
              <a:t>总结提升</a:t>
            </a:r>
          </a:p>
        </p:txBody>
      </p:sp>
      <p:sp>
        <p:nvSpPr>
          <p:cNvPr id="42" name="文本框 41"/>
          <p:cNvSpPr txBox="1"/>
          <p:nvPr/>
        </p:nvSpPr>
        <p:spPr>
          <a:xfrm rot="16200000">
            <a:off x="1354027" y="-142724"/>
            <a:ext cx="1228725" cy="2505703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3200" dirty="0">
                <a:latin typeface="+mn-ea"/>
                <a:cs typeface="+mn-ea"/>
              </a:rPr>
              <a:t>CONTENTS</a:t>
            </a:r>
            <a:endParaRPr lang="en-US" altLang="zh-CN" sz="3600" dirty="0">
              <a:latin typeface="+mn-ea"/>
              <a:cs typeface="+mn-ea"/>
            </a:endParaRPr>
          </a:p>
          <a:p>
            <a:pPr algn="dist"/>
            <a:endParaRPr lang="zh-CN" altLang="en-US" sz="3600" dirty="0"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514908" y="2187030"/>
            <a:ext cx="7328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dirty="0">
                <a:latin typeface="+mn-ea"/>
              </a:rPr>
              <a:t>0</a:t>
            </a:r>
            <a:r>
              <a:rPr lang="en-US" altLang="zh-CN" sz="4400" dirty="0">
                <a:latin typeface="+mn-ea"/>
              </a:rPr>
              <a:t>1</a:t>
            </a:r>
            <a:endParaRPr lang="zh-CN" altLang="en-US" sz="4400" dirty="0">
              <a:latin typeface="+mn-ea"/>
            </a:endParaRPr>
          </a:p>
        </p:txBody>
      </p:sp>
      <p:sp>
        <p:nvSpPr>
          <p:cNvPr id="11" name="矩形 23"/>
          <p:cNvSpPr>
            <a:spLocks noChangeArrowheads="1"/>
          </p:cNvSpPr>
          <p:nvPr/>
        </p:nvSpPr>
        <p:spPr bwMode="auto">
          <a:xfrm>
            <a:off x="2339752" y="2168914"/>
            <a:ext cx="2618166" cy="4603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  <a:cs typeface="+mn-ea"/>
                <a:sym typeface="+mn-ea"/>
              </a:rPr>
              <a:t>算法简介</a:t>
            </a:r>
          </a:p>
        </p:txBody>
      </p:sp>
      <p:sp>
        <p:nvSpPr>
          <p:cNvPr id="13" name="矩形 12"/>
          <p:cNvSpPr/>
          <p:nvPr/>
        </p:nvSpPr>
        <p:spPr>
          <a:xfrm>
            <a:off x="2339752" y="2569604"/>
            <a:ext cx="5544616" cy="24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7000"/>
              </a:lnSpc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Brief Introduction of SSAO &amp; SSDO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21948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cs typeface="+mn-ea"/>
                <a:sym typeface="+mn-lt"/>
              </a:rPr>
              <a:t>算法原理：</a:t>
            </a:r>
            <a:r>
              <a:rPr lang="en-US" altLang="zh-CN" sz="2000" dirty="0">
                <a:cs typeface="+mn-ea"/>
                <a:sym typeface="+mn-lt"/>
              </a:rPr>
              <a:t>SSAO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3BEC51-4475-5B60-F241-176714EF369A}"/>
              </a:ext>
            </a:extLst>
          </p:cNvPr>
          <p:cNvSpPr/>
          <p:nvPr/>
        </p:nvSpPr>
        <p:spPr>
          <a:xfrm>
            <a:off x="827584" y="987574"/>
            <a:ext cx="7344816" cy="2552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kern="0" dirty="0">
                <a:latin typeface="+mn-ea"/>
                <a:cs typeface="+mn-ea"/>
                <a:sym typeface="+mn-lt"/>
              </a:rPr>
              <a:t>环境光遮蔽（</a:t>
            </a:r>
            <a:r>
              <a:rPr lang="en-US" altLang="zh-CN" sz="1200" kern="0" dirty="0">
                <a:latin typeface="+mn-ea"/>
                <a:cs typeface="+mn-ea"/>
                <a:sym typeface="+mn-lt"/>
              </a:rPr>
              <a:t>Ambient Occlusion AO</a:t>
            </a:r>
            <a:r>
              <a:rPr lang="zh-CN" altLang="en-US" sz="1200" kern="0" dirty="0">
                <a:latin typeface="+mn-ea"/>
                <a:cs typeface="+mn-ea"/>
                <a:sym typeface="+mn-lt"/>
              </a:rPr>
              <a:t>）是指在三维场景中，由于物体之间的相互遮挡而导致一些区域比其他区域更暗的效果。</a:t>
            </a:r>
            <a:endParaRPr lang="en-US" sz="1200" b="1" kern="0" dirty="0">
              <a:solidFill>
                <a:schemeClr val="tx1"/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sz="1200" b="1" kern="0" dirty="0"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kern="0" noProof="1">
                <a:solidFill>
                  <a:schemeClr val="tx1"/>
                </a:solidFill>
                <a:latin typeface="+mn-ea"/>
                <a:cs typeface="+mn-ea"/>
                <a:sym typeface="+mn-lt"/>
              </a:rPr>
              <a:t>屏幕空间环境光遮蔽</a:t>
            </a:r>
            <a:r>
              <a:rPr sz="1200" b="1" kern="0" dirty="0">
                <a:solidFill>
                  <a:schemeClr val="tx1"/>
                </a:solidFill>
                <a:latin typeface="+mn-ea"/>
                <a:cs typeface="+mn-ea"/>
                <a:sym typeface="+mn-lt"/>
              </a:rPr>
              <a:t>（Screen Space Ambient </a:t>
            </a:r>
            <a:r>
              <a:rPr lang="en-US" sz="1200" b="1" kern="0" noProof="1">
                <a:solidFill>
                  <a:schemeClr val="tx1"/>
                </a:solidFill>
                <a:latin typeface="+mn-ea"/>
                <a:cs typeface="+mn-ea"/>
                <a:sym typeface="+mn-lt"/>
              </a:rPr>
              <a:t>Occlusion，SSAO</a:t>
            </a:r>
            <a:r>
              <a:rPr sz="1200" b="1" kern="0" dirty="0">
                <a:solidFill>
                  <a:schemeClr val="tx1"/>
                </a:solidFill>
                <a:latin typeface="+mn-ea"/>
                <a:cs typeface="+mn-ea"/>
                <a:sym typeface="+mn-lt"/>
              </a:rPr>
              <a:t>）</a:t>
            </a:r>
            <a:r>
              <a:rPr lang="zh-CN" altLang="en-US" sz="1200" kern="0" dirty="0">
                <a:latin typeface="+mn-ea"/>
                <a:cs typeface="+mn-ea"/>
                <a:sym typeface="+mn-lt"/>
              </a:rPr>
              <a:t>是</a:t>
            </a:r>
            <a:r>
              <a:rPr sz="1200" kern="0" dirty="0" err="1">
                <a:solidFill>
                  <a:schemeClr val="tx1"/>
                </a:solidFill>
                <a:latin typeface="+mn-ea"/>
                <a:cs typeface="+mn-ea"/>
                <a:sym typeface="+mn-lt"/>
              </a:rPr>
              <a:t>一种用于在计算机图形中实时实现近似环境光遮蔽效果的渲染技术</a:t>
            </a:r>
            <a:r>
              <a:rPr sz="1200" kern="0" dirty="0">
                <a:solidFill>
                  <a:schemeClr val="tx1"/>
                </a:solidFill>
                <a:latin typeface="+mn-ea"/>
                <a:cs typeface="+mn-ea"/>
                <a:sym typeface="+mn-lt"/>
              </a:rPr>
              <a:t>。</a:t>
            </a:r>
            <a:br>
              <a:rPr lang="en-US" sz="1200" kern="0" dirty="0">
                <a:solidFill>
                  <a:schemeClr val="tx1"/>
                </a:solidFill>
                <a:latin typeface="+mn-ea"/>
                <a:cs typeface="+mn-ea"/>
                <a:sym typeface="+mn-lt"/>
              </a:rPr>
            </a:br>
            <a:endParaRPr lang="en-US" sz="1200" kern="0" dirty="0">
              <a:solidFill>
                <a:schemeClr val="tx1"/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sz="1200" kern="0" dirty="0">
                <a:solidFill>
                  <a:schemeClr val="tx1"/>
                </a:solidFill>
                <a:latin typeface="+mn-ea"/>
                <a:cs typeface="+mn-ea"/>
                <a:sym typeface="+mn-lt"/>
              </a:rPr>
              <a:t>SSAO</a:t>
            </a:r>
            <a:r>
              <a:rPr lang="en-US" sz="1200" kern="0" dirty="0">
                <a:solidFill>
                  <a:schemeClr val="tx1"/>
                </a:solidFill>
                <a:latin typeface="+mn-ea"/>
                <a:cs typeface="+mn-ea"/>
                <a:sym typeface="+mn-lt"/>
              </a:rPr>
              <a:t> </a:t>
            </a:r>
            <a:r>
              <a:rPr sz="1200" kern="0" dirty="0" err="1">
                <a:solidFill>
                  <a:schemeClr val="tx1"/>
                </a:solidFill>
                <a:latin typeface="+mn-ea"/>
                <a:cs typeface="+mn-ea"/>
                <a:sym typeface="+mn-lt"/>
              </a:rPr>
              <a:t>利用了屏幕空间的深度和法线信息来估计遮蔽因子，然后将其应用于场景中的每个像素，以模拟光线无法到达的区域</a:t>
            </a:r>
            <a:r>
              <a:rPr sz="1200" kern="0" dirty="0">
                <a:solidFill>
                  <a:schemeClr val="tx1"/>
                </a:solidFill>
                <a:latin typeface="+mn-ea"/>
                <a:cs typeface="+mn-ea"/>
                <a:sym typeface="+mn-lt"/>
              </a:rPr>
              <a:t>。</a:t>
            </a:r>
            <a:endParaRPr lang="en-US" sz="1200" kern="0" dirty="0">
              <a:solidFill>
                <a:schemeClr val="tx1"/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sz="1200" kern="0" dirty="0">
                <a:latin typeface="+mn-ea"/>
                <a:cs typeface="+mn-ea"/>
                <a:sym typeface="+mn-lt"/>
              </a:rPr>
              <a:t>SSAO </a:t>
            </a:r>
            <a:r>
              <a:rPr sz="1200" kern="0" dirty="0" err="1">
                <a:solidFill>
                  <a:schemeClr val="tx1"/>
                </a:solidFill>
                <a:latin typeface="+mn-ea"/>
                <a:cs typeface="+mn-ea"/>
                <a:sym typeface="+mn-lt"/>
              </a:rPr>
              <a:t>可以增加场景的真实感和层次感，为渲染结果增添阴影和细节</a:t>
            </a:r>
            <a:r>
              <a:rPr sz="1200" kern="0" dirty="0">
                <a:solidFill>
                  <a:schemeClr val="tx1"/>
                </a:solidFill>
                <a:latin typeface="+mn-ea"/>
                <a:cs typeface="+mn-ea"/>
                <a:sym typeface="+mn-lt"/>
              </a:rPr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CA29BC-1EA9-4EE9-1980-939F8FFA0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95" y="3842706"/>
            <a:ext cx="7163209" cy="6264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140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21804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cs typeface="+mn-ea"/>
                <a:sym typeface="+mn-lt"/>
              </a:rPr>
              <a:t>算法原理：</a:t>
            </a:r>
            <a:r>
              <a:rPr lang="en-US" altLang="zh-CN" sz="2000" dirty="0">
                <a:cs typeface="+mn-ea"/>
                <a:sym typeface="+mn-lt"/>
              </a:rPr>
              <a:t>SSDO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3BEC51-4475-5B60-F241-176714EF369A}"/>
              </a:ext>
            </a:extLst>
          </p:cNvPr>
          <p:cNvSpPr/>
          <p:nvPr/>
        </p:nvSpPr>
        <p:spPr>
          <a:xfrm>
            <a:off x="827584" y="987574"/>
            <a:ext cx="7344816" cy="1998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kern="0" dirty="0">
                <a:latin typeface="+mn-ea"/>
                <a:cs typeface="+mn-ea"/>
                <a:sym typeface="+mn-lt"/>
              </a:rPr>
              <a:t>屏幕空间定向遮蔽（</a:t>
            </a:r>
            <a:r>
              <a:rPr lang="en-US" altLang="zh-CN" sz="1200" b="1" kern="0" dirty="0">
                <a:latin typeface="+mn-ea"/>
                <a:cs typeface="+mn-ea"/>
                <a:sym typeface="+mn-lt"/>
              </a:rPr>
              <a:t>Screen Space Directional Occlusion</a:t>
            </a:r>
            <a:r>
              <a:rPr lang="zh-CN" altLang="en-US" sz="1200" b="1" kern="0" dirty="0">
                <a:latin typeface="+mn-ea"/>
                <a:cs typeface="+mn-ea"/>
                <a:sym typeface="+mn-lt"/>
              </a:rPr>
              <a:t>，</a:t>
            </a:r>
            <a:r>
              <a:rPr lang="en-US" altLang="zh-CN" sz="1200" b="1" kern="0" dirty="0">
                <a:latin typeface="+mn-ea"/>
                <a:cs typeface="+mn-ea"/>
                <a:sym typeface="+mn-lt"/>
              </a:rPr>
              <a:t> SSDO</a:t>
            </a:r>
            <a:r>
              <a:rPr lang="zh-CN" altLang="en-US" sz="1200" b="1" kern="0" dirty="0">
                <a:latin typeface="+mn-ea"/>
                <a:cs typeface="+mn-ea"/>
                <a:sym typeface="+mn-lt"/>
              </a:rPr>
              <a:t>）</a:t>
            </a:r>
            <a:r>
              <a:rPr lang="zh-CN" altLang="en-US" sz="1200" kern="0" dirty="0">
                <a:latin typeface="+mn-ea"/>
                <a:cs typeface="+mn-ea"/>
                <a:sym typeface="+mn-lt"/>
              </a:rPr>
              <a:t>是一种用于近似全局光照效果的技术。</a:t>
            </a:r>
            <a:endParaRPr lang="en-US" altLang="zh-CN" sz="1200" kern="0" dirty="0"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kern="0" dirty="0"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kern="0" dirty="0">
                <a:latin typeface="+mn-ea"/>
                <a:cs typeface="+mn-ea"/>
                <a:sym typeface="+mn-lt"/>
              </a:rPr>
              <a:t>全局光照是指考虑光线在场景中的间接反射和遮挡效果，从而产生更真实的光照效果。</a:t>
            </a:r>
            <a:endParaRPr lang="en-US" altLang="zh-CN" sz="1200" kern="0" dirty="0"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kern="0" dirty="0"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kern="0" dirty="0">
                <a:latin typeface="+mn-ea"/>
                <a:cs typeface="+mn-ea"/>
                <a:sym typeface="+mn-lt"/>
              </a:rPr>
              <a:t>SSDO</a:t>
            </a:r>
            <a:r>
              <a:rPr lang="zh-CN" altLang="en-US" sz="1200" kern="0" dirty="0">
                <a:latin typeface="+mn-ea"/>
                <a:cs typeface="+mn-ea"/>
                <a:sym typeface="+mn-lt"/>
              </a:rPr>
              <a:t>通过在屏幕空间中对光线进行追踪来估计间接光的影响，并将其应用于场景中的每个像素。这样可以增强渲染结果中的阴影、反射和亮度变化，使场景看起来更加真实。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FDCB4D-AB9F-57FB-7076-3B8854B48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3307284"/>
            <a:ext cx="4997704" cy="7164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8815B8-725C-EB67-D623-A425948104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0" t="-7906" r="-1250" b="7906"/>
          <a:stretch/>
        </p:blipFill>
        <p:spPr>
          <a:xfrm>
            <a:off x="1532711" y="3845968"/>
            <a:ext cx="6056050" cy="9107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280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514908" y="2187030"/>
            <a:ext cx="7328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dirty="0">
                <a:latin typeface="+mn-ea"/>
              </a:rPr>
              <a:t>0</a:t>
            </a:r>
            <a:r>
              <a:rPr lang="en-US" altLang="zh-CN" sz="4400" dirty="0">
                <a:latin typeface="+mn-ea"/>
              </a:rPr>
              <a:t>2</a:t>
            </a:r>
            <a:endParaRPr lang="zh-CN" altLang="en-US" sz="4400" dirty="0">
              <a:latin typeface="+mn-ea"/>
            </a:endParaRPr>
          </a:p>
        </p:txBody>
      </p:sp>
      <p:sp>
        <p:nvSpPr>
          <p:cNvPr id="11" name="矩形 23"/>
          <p:cNvSpPr>
            <a:spLocks noChangeArrowheads="1"/>
          </p:cNvSpPr>
          <p:nvPr/>
        </p:nvSpPr>
        <p:spPr bwMode="auto">
          <a:xfrm>
            <a:off x="2339752" y="2168914"/>
            <a:ext cx="2618166" cy="4603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  <a:cs typeface="+mn-ea"/>
              </a:rPr>
              <a:t>工程实现</a:t>
            </a:r>
          </a:p>
        </p:txBody>
      </p:sp>
      <p:sp>
        <p:nvSpPr>
          <p:cNvPr id="13" name="矩形 12"/>
          <p:cNvSpPr/>
          <p:nvPr/>
        </p:nvSpPr>
        <p:spPr>
          <a:xfrm>
            <a:off x="2339752" y="2569604"/>
            <a:ext cx="5544616" cy="24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7000"/>
              </a:lnSpc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Enginnering Realization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201676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>
                <a:cs typeface="+mn-ea"/>
                <a:sym typeface="+mn-lt"/>
              </a:rPr>
              <a:t>Opengl</a:t>
            </a:r>
            <a:r>
              <a:rPr lang="zh-CN" altLang="en-US" sz="2000" dirty="0">
                <a:cs typeface="+mn-ea"/>
                <a:sym typeface="+mn-lt"/>
              </a:rPr>
              <a:t>渲染过程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879467" y="2574726"/>
            <a:ext cx="7238726" cy="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</a:ln>
          <a:effectLst/>
        </p:spPr>
      </p:cxnSp>
      <p:sp>
        <p:nvSpPr>
          <p:cNvPr id="33" name="椭圆 32"/>
          <p:cNvSpPr/>
          <p:nvPr/>
        </p:nvSpPr>
        <p:spPr>
          <a:xfrm>
            <a:off x="1452173" y="2437544"/>
            <a:ext cx="270000" cy="27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1350" kern="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432393" y="2437544"/>
            <a:ext cx="270000" cy="27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1350" ker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412613" y="2437544"/>
            <a:ext cx="270000" cy="27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1350" ker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7392833" y="2437544"/>
            <a:ext cx="270000" cy="27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1350" ker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63037" y="2913785"/>
            <a:ext cx="2448272" cy="30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7000"/>
              </a:lnSpc>
            </a:pPr>
            <a:r>
              <a:rPr lang="zh-CN" altLang="en-US" sz="1200" dirty="0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将几何、颜色等纹理信息缓冲</a:t>
            </a:r>
          </a:p>
        </p:txBody>
      </p:sp>
      <p:sp>
        <p:nvSpPr>
          <p:cNvPr id="38" name="矩形 37"/>
          <p:cNvSpPr/>
          <p:nvPr/>
        </p:nvSpPr>
        <p:spPr>
          <a:xfrm>
            <a:off x="2343257" y="3363838"/>
            <a:ext cx="2448272" cy="30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7000"/>
              </a:lnSpc>
            </a:pPr>
            <a:r>
              <a:rPr lang="zh-CN" altLang="en-US" sz="1200" dirty="0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根据位置计算直接光</a:t>
            </a:r>
          </a:p>
        </p:txBody>
      </p:sp>
      <p:sp>
        <p:nvSpPr>
          <p:cNvPr id="39" name="矩形 38"/>
          <p:cNvSpPr/>
          <p:nvPr/>
        </p:nvSpPr>
        <p:spPr>
          <a:xfrm>
            <a:off x="4355976" y="2915692"/>
            <a:ext cx="2448272" cy="30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7000"/>
              </a:lnSpc>
            </a:pPr>
            <a:r>
              <a:rPr lang="zh-CN" altLang="en-US" sz="1200" dirty="0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处理环境中二次反射的间接光</a:t>
            </a:r>
          </a:p>
        </p:txBody>
      </p:sp>
      <p:sp>
        <p:nvSpPr>
          <p:cNvPr id="40" name="矩形 39"/>
          <p:cNvSpPr/>
          <p:nvPr/>
        </p:nvSpPr>
        <p:spPr>
          <a:xfrm>
            <a:off x="6303697" y="3363838"/>
            <a:ext cx="2448272" cy="30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7000"/>
              </a:lnSpc>
            </a:pPr>
            <a:r>
              <a:rPr lang="zh-CN" altLang="en-US" sz="1200" dirty="0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使用</a:t>
            </a:r>
            <a:r>
              <a:rPr lang="en-US" altLang="zh-CN" sz="1200" dirty="0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Blinn-Phong</a:t>
            </a:r>
            <a:r>
              <a:rPr lang="zh-CN" altLang="en-US" sz="1200" dirty="0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反射模型融合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119496" y="1834103"/>
            <a:ext cx="93535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1350" dirty="0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Geometry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3042566" y="1834103"/>
            <a:ext cx="104965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1350" dirty="0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Direct Light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965636" y="1834103"/>
            <a:ext cx="116395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1350" dirty="0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Indirect Light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093493" y="1834103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1350" dirty="0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Combine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21804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cs typeface="+mn-ea"/>
                <a:sym typeface="+mn-lt"/>
              </a:rPr>
              <a:t>工程实现：</a:t>
            </a:r>
            <a:r>
              <a:rPr lang="en-US" altLang="zh-CN" sz="2000" dirty="0">
                <a:cs typeface="+mn-ea"/>
                <a:sym typeface="+mn-lt"/>
              </a:rPr>
              <a:t>SSAO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11913" y="1066218"/>
            <a:ext cx="691967" cy="567146"/>
            <a:chOff x="4293010" y="2759847"/>
            <a:chExt cx="922622" cy="756194"/>
          </a:xfrm>
        </p:grpSpPr>
        <p:grpSp>
          <p:nvGrpSpPr>
            <p:cNvPr id="4" name="组合 3"/>
            <p:cNvGrpSpPr/>
            <p:nvPr/>
          </p:nvGrpSpPr>
          <p:grpSpPr>
            <a:xfrm>
              <a:off x="4293010" y="2759847"/>
              <a:ext cx="922622" cy="756194"/>
              <a:chOff x="5165994" y="1680635"/>
              <a:chExt cx="922622" cy="75619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165994" y="1680635"/>
                <a:ext cx="756194" cy="7561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latin typeface="+mn-ea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直角三角形 6"/>
              <p:cNvSpPr/>
              <p:nvPr/>
            </p:nvSpPr>
            <p:spPr>
              <a:xfrm rot="5400000">
                <a:off x="5922188" y="1680635"/>
                <a:ext cx="166428" cy="166428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latin typeface="+mn-ea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4349225" y="2845556"/>
              <a:ext cx="64376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+mn-ea"/>
                  <a:cs typeface="+mn-ea"/>
                  <a:sym typeface="Arial" panose="020B0604020202020204" pitchFamily="34" charset="0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01507" y="1964767"/>
            <a:ext cx="691967" cy="567146"/>
            <a:chOff x="4293010" y="4523186"/>
            <a:chExt cx="922622" cy="756194"/>
          </a:xfrm>
        </p:grpSpPr>
        <p:grpSp>
          <p:nvGrpSpPr>
            <p:cNvPr id="9" name="组合 8"/>
            <p:cNvGrpSpPr/>
            <p:nvPr/>
          </p:nvGrpSpPr>
          <p:grpSpPr>
            <a:xfrm>
              <a:off x="4293010" y="4523186"/>
              <a:ext cx="922622" cy="756194"/>
              <a:chOff x="5165994" y="1680635"/>
              <a:chExt cx="922622" cy="756194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165994" y="1680635"/>
                <a:ext cx="756194" cy="7561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latin typeface="+mn-ea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直角三角形 12"/>
              <p:cNvSpPr/>
              <p:nvPr/>
            </p:nvSpPr>
            <p:spPr>
              <a:xfrm rot="5400000">
                <a:off x="5922188" y="1680635"/>
                <a:ext cx="166428" cy="166428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latin typeface="+mn-ea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4349225" y="4608895"/>
              <a:ext cx="64376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+mn-ea"/>
                  <a:cs typeface="+mn-ea"/>
                  <a:sym typeface="Arial" panose="020B0604020202020204" pitchFamily="34" charset="0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00200" y="2868841"/>
            <a:ext cx="691967" cy="567146"/>
            <a:chOff x="8077932" y="2759847"/>
            <a:chExt cx="922622" cy="756194"/>
          </a:xfrm>
        </p:grpSpPr>
        <p:grpSp>
          <p:nvGrpSpPr>
            <p:cNvPr id="15" name="组合 14"/>
            <p:cNvGrpSpPr/>
            <p:nvPr/>
          </p:nvGrpSpPr>
          <p:grpSpPr>
            <a:xfrm>
              <a:off x="8077932" y="2759847"/>
              <a:ext cx="922622" cy="756194"/>
              <a:chOff x="5165994" y="1680635"/>
              <a:chExt cx="922622" cy="756194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5165994" y="1680635"/>
                <a:ext cx="756194" cy="7561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latin typeface="+mn-ea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直角三角形 17"/>
              <p:cNvSpPr/>
              <p:nvPr/>
            </p:nvSpPr>
            <p:spPr>
              <a:xfrm rot="5400000">
                <a:off x="5922188" y="1680635"/>
                <a:ext cx="166428" cy="166428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latin typeface="+mn-ea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8134147" y="2845556"/>
              <a:ext cx="64376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+mn-ea"/>
                  <a:cs typeface="+mn-ea"/>
                  <a:sym typeface="Arial" panose="020B0604020202020204" pitchFamily="34" charset="0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00200" y="3766786"/>
            <a:ext cx="691967" cy="567146"/>
            <a:chOff x="8077932" y="4523186"/>
            <a:chExt cx="922622" cy="756194"/>
          </a:xfrm>
        </p:grpSpPr>
        <p:grpSp>
          <p:nvGrpSpPr>
            <p:cNvPr id="20" name="组合 19"/>
            <p:cNvGrpSpPr/>
            <p:nvPr/>
          </p:nvGrpSpPr>
          <p:grpSpPr>
            <a:xfrm>
              <a:off x="8077932" y="4523186"/>
              <a:ext cx="922622" cy="756194"/>
              <a:chOff x="5165994" y="1680635"/>
              <a:chExt cx="922622" cy="756194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5165994" y="1680635"/>
                <a:ext cx="756194" cy="7561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latin typeface="+mn-ea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直角三角形 22"/>
              <p:cNvSpPr/>
              <p:nvPr/>
            </p:nvSpPr>
            <p:spPr>
              <a:xfrm rot="5400000">
                <a:off x="5922188" y="1680635"/>
                <a:ext cx="166428" cy="166428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latin typeface="+mn-ea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8134147" y="4608895"/>
              <a:ext cx="64376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+mn-ea"/>
                  <a:cs typeface="+mn-ea"/>
                  <a:sym typeface="Arial" panose="020B0604020202020204" pitchFamily="34" charset="0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9" name="文本框 26"/>
          <p:cNvSpPr txBox="1">
            <a:spLocks noChangeArrowheads="1"/>
          </p:cNvSpPr>
          <p:nvPr/>
        </p:nvSpPr>
        <p:spPr bwMode="auto">
          <a:xfrm>
            <a:off x="1736606" y="1040998"/>
            <a:ext cx="6939850" cy="5155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350" b="1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屏幕空间法线</a:t>
            </a:r>
            <a:r>
              <a:rPr lang="zh-CN" altLang="en-US" sz="135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：</a:t>
            </a:r>
            <a:r>
              <a:rPr lang="zh-CN" altLang="en-US" sz="1400" dirty="0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采用</a:t>
            </a:r>
            <a:r>
              <a:rPr lang="en-US" altLang="zh-CN" sz="1400" dirty="0" err="1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assimp</a:t>
            </a:r>
            <a:r>
              <a:rPr lang="zh-CN" altLang="en-US" sz="1400" dirty="0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库</a:t>
            </a:r>
            <a:r>
              <a:rPr lang="en-US" altLang="zh-CN" sz="1400" dirty="0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load obj</a:t>
            </a:r>
            <a:r>
              <a:rPr lang="zh-CN" altLang="en-US" sz="1400" dirty="0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模型，可以从几何模型的顶点数据中直接获取。</a:t>
            </a:r>
          </a:p>
          <a:p>
            <a:endParaRPr lang="zh-CN" altLang="en-US" sz="1350" dirty="0">
              <a:solidFill>
                <a:schemeClr val="tx2">
                  <a:lumMod val="95000"/>
                  <a:lumOff val="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" name="文本框 26">
            <a:extLst>
              <a:ext uri="{FF2B5EF4-FFF2-40B4-BE49-F238E27FC236}">
                <a16:creationId xmlns:a16="http://schemas.microsoft.com/office/drawing/2014/main" id="{E6D0A4ED-7C06-4F68-F542-5E18CF33D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6200" y="1964767"/>
            <a:ext cx="6939850" cy="5078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350" b="1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屏幕空间位置</a:t>
            </a:r>
            <a:r>
              <a:rPr lang="zh-CN" altLang="en-US" sz="135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：为了计算遮蔽因子，需要获取每个像素点的屏幕空间位置。通过将场景中的顶点位置转换为剪裁空间，并进行透视除法来实现。</a:t>
            </a:r>
            <a:endParaRPr lang="zh-CN" altLang="en-US" sz="1400" dirty="0">
              <a:solidFill>
                <a:schemeClr val="tx2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文本框 26">
            <a:extLst>
              <a:ext uri="{FF2B5EF4-FFF2-40B4-BE49-F238E27FC236}">
                <a16:creationId xmlns:a16="http://schemas.microsoft.com/office/drawing/2014/main" id="{0AC973CA-B2AD-8DAC-75A6-F6131C402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606" y="2844604"/>
            <a:ext cx="6939850" cy="71558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350" b="1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遮蔽因子计算</a:t>
            </a:r>
            <a:r>
              <a:rPr lang="zh-CN" altLang="en-US" sz="135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：为了模拟环境光遮蔽，使用一个采样核采样一些点。对于每个样本点，我们从深度缓冲区中获取其对应的深度值，并将其转换为屏幕空间位置。然后，将该位置与当前像素的位置进行比较。</a:t>
            </a:r>
          </a:p>
        </p:txBody>
      </p:sp>
      <p:sp>
        <p:nvSpPr>
          <p:cNvPr id="37" name="文本框 26">
            <a:extLst>
              <a:ext uri="{FF2B5EF4-FFF2-40B4-BE49-F238E27FC236}">
                <a16:creationId xmlns:a16="http://schemas.microsoft.com/office/drawing/2014/main" id="{8D861683-3B77-86BD-3394-B972B58D3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893" y="3737013"/>
            <a:ext cx="6939850" cy="5078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350" b="1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最终渲染</a:t>
            </a:r>
            <a:r>
              <a:rPr lang="zh-CN" altLang="en-US" sz="135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：将遮蔽因子与全局光照和环境光的强度进行混合，从而增加场景中的阴影和细节，提供更真实的渲染效果。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773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08427" y="237877"/>
            <a:ext cx="21948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cs typeface="+mn-ea"/>
                <a:sym typeface="+mn-lt"/>
              </a:rPr>
              <a:t>工程实现：</a:t>
            </a:r>
            <a:r>
              <a:rPr lang="en-US" altLang="zh-CN" sz="2000" dirty="0">
                <a:cs typeface="+mn-ea"/>
                <a:sym typeface="+mn-lt"/>
              </a:rPr>
              <a:t>SSDO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11913" y="1066218"/>
            <a:ext cx="691967" cy="567146"/>
            <a:chOff x="4293010" y="2759847"/>
            <a:chExt cx="922622" cy="756194"/>
          </a:xfrm>
        </p:grpSpPr>
        <p:grpSp>
          <p:nvGrpSpPr>
            <p:cNvPr id="4" name="组合 3"/>
            <p:cNvGrpSpPr/>
            <p:nvPr/>
          </p:nvGrpSpPr>
          <p:grpSpPr>
            <a:xfrm>
              <a:off x="4293010" y="2759847"/>
              <a:ext cx="922622" cy="756194"/>
              <a:chOff x="5165994" y="1680635"/>
              <a:chExt cx="922622" cy="75619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165994" y="1680635"/>
                <a:ext cx="756194" cy="7561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latin typeface="+mn-ea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直角三角形 6"/>
              <p:cNvSpPr/>
              <p:nvPr/>
            </p:nvSpPr>
            <p:spPr>
              <a:xfrm rot="5400000">
                <a:off x="5922188" y="1680635"/>
                <a:ext cx="166428" cy="166428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latin typeface="+mn-ea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4349225" y="2845556"/>
              <a:ext cx="64376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+mn-ea"/>
                  <a:cs typeface="+mn-ea"/>
                  <a:sym typeface="Arial" panose="020B0604020202020204" pitchFamily="34" charset="0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01507" y="1964767"/>
            <a:ext cx="691967" cy="567146"/>
            <a:chOff x="4293010" y="4523186"/>
            <a:chExt cx="922622" cy="756194"/>
          </a:xfrm>
        </p:grpSpPr>
        <p:grpSp>
          <p:nvGrpSpPr>
            <p:cNvPr id="9" name="组合 8"/>
            <p:cNvGrpSpPr/>
            <p:nvPr/>
          </p:nvGrpSpPr>
          <p:grpSpPr>
            <a:xfrm>
              <a:off x="4293010" y="4523186"/>
              <a:ext cx="922622" cy="756194"/>
              <a:chOff x="5165994" y="1680635"/>
              <a:chExt cx="922622" cy="756194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165994" y="1680635"/>
                <a:ext cx="756194" cy="7561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latin typeface="+mn-ea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直角三角形 12"/>
              <p:cNvSpPr/>
              <p:nvPr/>
            </p:nvSpPr>
            <p:spPr>
              <a:xfrm rot="5400000">
                <a:off x="5922188" y="1680635"/>
                <a:ext cx="166428" cy="166428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latin typeface="+mn-ea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4349225" y="4608895"/>
              <a:ext cx="64376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+mn-ea"/>
                  <a:cs typeface="+mn-ea"/>
                  <a:sym typeface="Arial" panose="020B0604020202020204" pitchFamily="34" charset="0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00200" y="2868841"/>
            <a:ext cx="691967" cy="567146"/>
            <a:chOff x="8077932" y="2759847"/>
            <a:chExt cx="922622" cy="756194"/>
          </a:xfrm>
        </p:grpSpPr>
        <p:grpSp>
          <p:nvGrpSpPr>
            <p:cNvPr id="15" name="组合 14"/>
            <p:cNvGrpSpPr/>
            <p:nvPr/>
          </p:nvGrpSpPr>
          <p:grpSpPr>
            <a:xfrm>
              <a:off x="8077932" y="2759847"/>
              <a:ext cx="922622" cy="756194"/>
              <a:chOff x="5165994" y="1680635"/>
              <a:chExt cx="922622" cy="756194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5165994" y="1680635"/>
                <a:ext cx="756194" cy="7561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latin typeface="+mn-ea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直角三角形 17"/>
              <p:cNvSpPr/>
              <p:nvPr/>
            </p:nvSpPr>
            <p:spPr>
              <a:xfrm rot="5400000">
                <a:off x="5922188" y="1680635"/>
                <a:ext cx="166428" cy="166428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latin typeface="+mn-ea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8134147" y="2845556"/>
              <a:ext cx="64376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+mn-ea"/>
                  <a:cs typeface="+mn-ea"/>
                  <a:sym typeface="Arial" panose="020B0604020202020204" pitchFamily="34" charset="0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00200" y="3766786"/>
            <a:ext cx="691967" cy="567146"/>
            <a:chOff x="8077932" y="4523186"/>
            <a:chExt cx="922622" cy="756194"/>
          </a:xfrm>
        </p:grpSpPr>
        <p:grpSp>
          <p:nvGrpSpPr>
            <p:cNvPr id="20" name="组合 19"/>
            <p:cNvGrpSpPr/>
            <p:nvPr/>
          </p:nvGrpSpPr>
          <p:grpSpPr>
            <a:xfrm>
              <a:off x="8077932" y="4523186"/>
              <a:ext cx="922622" cy="756194"/>
              <a:chOff x="5165994" y="1680635"/>
              <a:chExt cx="922622" cy="756194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5165994" y="1680635"/>
                <a:ext cx="756194" cy="7561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latin typeface="+mn-ea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直角三角形 22"/>
              <p:cNvSpPr/>
              <p:nvPr/>
            </p:nvSpPr>
            <p:spPr>
              <a:xfrm rot="5400000">
                <a:off x="5922188" y="1680635"/>
                <a:ext cx="166428" cy="166428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latin typeface="+mn-ea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8134147" y="4608895"/>
              <a:ext cx="64376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+mn-ea"/>
                  <a:cs typeface="+mn-ea"/>
                  <a:sym typeface="Arial" panose="020B0604020202020204" pitchFamily="34" charset="0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9" name="文本框 26"/>
          <p:cNvSpPr txBox="1">
            <a:spLocks noChangeArrowheads="1"/>
          </p:cNvSpPr>
          <p:nvPr/>
        </p:nvSpPr>
        <p:spPr bwMode="auto">
          <a:xfrm>
            <a:off x="1736606" y="1040998"/>
            <a:ext cx="6939850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350" b="1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屏幕空间法线和位置</a:t>
            </a:r>
            <a:r>
              <a:rPr lang="zh-CN" altLang="en-US" sz="135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：</a:t>
            </a:r>
            <a:r>
              <a:rPr lang="zh-CN" altLang="en-US" sz="1400" dirty="0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同</a:t>
            </a:r>
            <a:r>
              <a:rPr lang="en-US" altLang="zh-CN" sz="1400" dirty="0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 SSAO</a:t>
            </a:r>
            <a:r>
              <a:rPr lang="zh-CN" altLang="en-US" sz="1400" dirty="0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350" dirty="0">
              <a:solidFill>
                <a:schemeClr val="tx2">
                  <a:lumMod val="95000"/>
                  <a:lumOff val="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" name="文本框 26">
            <a:extLst>
              <a:ext uri="{FF2B5EF4-FFF2-40B4-BE49-F238E27FC236}">
                <a16:creationId xmlns:a16="http://schemas.microsoft.com/office/drawing/2014/main" id="{E6D0A4ED-7C06-4F68-F542-5E18CF33D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6200" y="1964767"/>
            <a:ext cx="6939850" cy="71558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350" b="1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光线追踪与采样</a:t>
            </a:r>
            <a:r>
              <a:rPr lang="zh-CN" altLang="en-US" sz="135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：</a:t>
            </a:r>
            <a:r>
              <a:rPr lang="en-US" altLang="zh-CN" sz="1350" dirty="0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SSDO</a:t>
            </a:r>
            <a:r>
              <a:rPr lang="zh-CN" altLang="en-US" sz="1350" dirty="0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使用屏幕空间的法线和位置信息，进行一次光线追踪。在光线追踪过程中，</a:t>
            </a:r>
            <a:r>
              <a:rPr lang="en-US" altLang="zh-CN" sz="1350" dirty="0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SSDO</a:t>
            </a:r>
            <a:r>
              <a:rPr lang="zh-CN" altLang="en-US" sz="1350" dirty="0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会在屏幕空间周围采样多个样本点。对于每个样本点，它会获取其屏幕空间位置，并根据该位置重新构建射线。</a:t>
            </a:r>
          </a:p>
        </p:txBody>
      </p:sp>
      <p:sp>
        <p:nvSpPr>
          <p:cNvPr id="36" name="文本框 26">
            <a:extLst>
              <a:ext uri="{FF2B5EF4-FFF2-40B4-BE49-F238E27FC236}">
                <a16:creationId xmlns:a16="http://schemas.microsoft.com/office/drawing/2014/main" id="{0AC973CA-B2AD-8DAC-75A6-F6131C402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606" y="2844604"/>
            <a:ext cx="6939850" cy="5109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360" b="1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遮挡测试</a:t>
            </a:r>
            <a:r>
              <a:rPr lang="zh-CN" altLang="en-US" sz="136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：</a:t>
            </a:r>
            <a:r>
              <a:rPr lang="zh-CN" altLang="en-US" sz="1360" dirty="0">
                <a:solidFill>
                  <a:schemeClr val="tx2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通过将重构的射线与场景中的几何数据进行相交测试，检测射线是否遇到遮挡物。</a:t>
            </a:r>
          </a:p>
        </p:txBody>
      </p:sp>
      <p:sp>
        <p:nvSpPr>
          <p:cNvPr id="37" name="文本框 26">
            <a:extLst>
              <a:ext uri="{FF2B5EF4-FFF2-40B4-BE49-F238E27FC236}">
                <a16:creationId xmlns:a16="http://schemas.microsoft.com/office/drawing/2014/main" id="{8D861683-3B77-86BD-3394-B972B58D3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893" y="3737013"/>
            <a:ext cx="6939850" cy="5078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350" b="1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遮挡因子</a:t>
            </a:r>
            <a:r>
              <a:rPr lang="zh-CN" altLang="en-US" sz="135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：通过比较与遮挡物相交的样本点和未相交的样本点，可以计算出一个遮挡因子。</a:t>
            </a:r>
            <a:endParaRPr lang="en-US" altLang="zh-CN" sz="1350" dirty="0">
              <a:solidFill>
                <a:schemeClr val="tx2">
                  <a:lumMod val="95000"/>
                  <a:lumOff val="5000"/>
                </a:schemeClr>
              </a:solidFill>
              <a:latin typeface="+mn-ea"/>
              <a:cs typeface="+mn-ea"/>
            </a:endParaRPr>
          </a:p>
          <a:p>
            <a:r>
              <a:rPr lang="zh-CN" altLang="en-US" sz="135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遮挡因子可应用于场景的最终渲染。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570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1283"/>
  <p:tag name="MH_SECTIONID" val="1284,1285,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1.7|1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自定义 163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F957D"/>
      </a:accent1>
      <a:accent2>
        <a:srgbClr val="EF957D"/>
      </a:accent2>
      <a:accent3>
        <a:srgbClr val="EF957D"/>
      </a:accent3>
      <a:accent4>
        <a:srgbClr val="EF957D"/>
      </a:accent4>
      <a:accent5>
        <a:srgbClr val="EF957D"/>
      </a:accent5>
      <a:accent6>
        <a:srgbClr val="EF957D"/>
      </a:accent6>
      <a:hlink>
        <a:srgbClr val="EF957D"/>
      </a:hlink>
      <a:folHlink>
        <a:srgbClr val="EF957D"/>
      </a:folHlink>
    </a:clrScheme>
    <a:fontScheme name="Tem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635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 defTabSz="914400">
          <a:defRPr sz="1800"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866</Words>
  <Application>Microsoft Office PowerPoint</Application>
  <PresentationFormat>全屏显示(16:9)</PresentationFormat>
  <Paragraphs>99</Paragraphs>
  <Slides>14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水感觉</dc:creator>
  <cp:lastModifiedBy>陈 子木</cp:lastModifiedBy>
  <cp:revision>10003</cp:revision>
  <dcterms:created xsi:type="dcterms:W3CDTF">2023-06-29T14:52:59Z</dcterms:created>
  <dcterms:modified xsi:type="dcterms:W3CDTF">2023-07-01T07:03:23Z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2052-5.1.0.7912</vt:lpwstr>
  </property>
</Properties>
</file>